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22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.jpeg" ContentType="image/jpeg"/>
  <Override PartName="/ppt/media/image16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28.jpeg" ContentType="image/jpe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2.jpeg" ContentType="image/jpeg"/>
  <Override PartName="/ppt/media/image25.png" ContentType="image/png"/>
  <Override PartName="/ppt/media/image20.png" ContentType="image/png"/>
  <Override PartName="/ppt/media/image5.png" ContentType="image/png"/>
  <Override PartName="/ppt/media/image29.jpeg" ContentType="image/jpeg"/>
  <Override PartName="/ppt/media/image7.png" ContentType="image/png"/>
  <Override PartName="/ppt/media/image22.png" ContentType="image/png"/>
  <Override PartName="/ppt/media/image27.jpeg" ContentType="image/jpeg"/>
  <Override PartName="/ppt/media/image13.png" ContentType="image/png"/>
  <Override PartName="/ppt/media/image23.png" ContentType="image/png"/>
  <Override PartName="/ppt/media/image8.png" ContentType="image/png"/>
  <Override PartName="/ppt/media/image26.png" ContentType="image/png"/>
  <Override PartName="/ppt/media/image19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280" cy="444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5"/>
          <p:cNvSpPr>
            <a:spLocks noGrp="1"/>
          </p:cNvSpPr>
          <p:nvPr>
            <p:ph type="body"/>
          </p:nvPr>
        </p:nvSpPr>
        <p:spPr>
          <a:xfrm>
            <a:off x="1501920" y="461232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111348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1866600" y="198000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6"/>
          <p:cNvSpPr>
            <a:spLocks noGrp="1"/>
          </p:cNvSpPr>
          <p:nvPr>
            <p:ph type="body"/>
          </p:nvPr>
        </p:nvSpPr>
        <p:spPr>
          <a:xfrm>
            <a:off x="111348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7"/>
          <p:cNvSpPr>
            <a:spLocks noGrp="1"/>
          </p:cNvSpPr>
          <p:nvPr>
            <p:ph type="body"/>
          </p:nvPr>
        </p:nvSpPr>
        <p:spPr>
          <a:xfrm>
            <a:off x="1866600" y="4612320"/>
            <a:ext cx="717120" cy="2403720"/>
          </a:xfrm>
          <a:prstGeom prst="rect">
            <a:avLst/>
          </a:prstGeom>
        </p:spPr>
        <p:txBody>
          <a:bodyPr lIns="0" rIns="0" tIns="0" bIns="0">
            <a:normAutofit fontScale="25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1501920" y="1980000"/>
            <a:ext cx="1087200" cy="2403720"/>
          </a:xfrm>
          <a:prstGeom prst="rect">
            <a:avLst/>
          </a:prstGeom>
        </p:spPr>
        <p:txBody>
          <a:bodyPr lIns="0" rIns="0" tIns="0" bIns="0">
            <a:normAutofit fontScale="65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600" cy="5039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040" cy="5039280"/>
          </a:xfrm>
          <a:prstGeom prst="rect">
            <a:avLst/>
          </a:prstGeom>
        </p:spPr>
        <p:txBody>
          <a:bodyPr lIns="0" rIns="0" tIns="0" bIns="0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040" cy="240336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040" cy="240336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040" cy="240336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PlaceHolder 8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040" cy="240336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280" cy="957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60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60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7200000"/>
            <a:ext cx="10079280" cy="35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>
            <a:off x="0" y="0"/>
            <a:ext cx="10079280" cy="161928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3"/>
          <p:cNvSpPr/>
          <p:nvPr/>
        </p:nvSpPr>
        <p:spPr>
          <a:xfrm>
            <a:off x="9270000" y="6894000"/>
            <a:ext cx="539280" cy="53928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PlaceHolder 4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6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65760" y="2286000"/>
            <a:ext cx="9359280" cy="421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15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Determining Retail Categories to Open in the Church Hill Neighborhood of Richmond, VA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Source Sans Pro Black"/>
                <a:ea typeface="DejaVu Sans"/>
              </a:rPr>
              <a:t>Mitch Phillips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3" name="TextShape 2"/>
          <p:cNvSpPr txBox="1"/>
          <p:nvPr/>
        </p:nvSpPr>
        <p:spPr>
          <a:xfrm>
            <a:off x="9235440" y="704088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3749040" y="4296960"/>
            <a:ext cx="5105520" cy="2808720"/>
          </a:xfrm>
          <a:prstGeom prst="rect">
            <a:avLst/>
          </a:prstGeom>
          <a:ln>
            <a:noFill/>
          </a:ln>
        </p:spPr>
      </p:pic>
      <p:sp>
        <p:nvSpPr>
          <p:cNvPr id="34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Preparation – PCA Dimensionality Reduction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360000" y="1980000"/>
            <a:ext cx="42120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Address data sparsity with principle component analysis.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Project the 310-dim data down to lower dimensions.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3 dimensions based on explained variance plot.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Plot the first three principle components to visualize the spread of the 106 neighborhoods before clustering.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4754880" y="1893960"/>
            <a:ext cx="4138560" cy="2403000"/>
          </a:xfrm>
          <a:prstGeom prst="rect">
            <a:avLst/>
          </a:prstGeom>
          <a:ln>
            <a:noFill/>
          </a:ln>
        </p:spPr>
      </p:pic>
      <p:sp>
        <p:nvSpPr>
          <p:cNvPr id="344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10/21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Training the K-Means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5760720" y="1980000"/>
            <a:ext cx="39618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24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K-Means clustering for efficiency and control over number of clusters.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Choose k=5 clusters based on inertia measurements in elbow plot.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459000" y="4350240"/>
            <a:ext cx="4843800" cy="26647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2"/>
          <a:stretch/>
        </p:blipFill>
        <p:spPr>
          <a:xfrm>
            <a:off x="359640" y="1991160"/>
            <a:ext cx="4566600" cy="2379960"/>
          </a:xfrm>
          <a:prstGeom prst="rect">
            <a:avLst/>
          </a:prstGeom>
          <a:ln>
            <a:noFill/>
          </a:ln>
        </p:spPr>
      </p:pic>
      <p:sp>
        <p:nvSpPr>
          <p:cNvPr id="349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11/21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K-Means Clustering Results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2815200" y="1828800"/>
            <a:ext cx="7151760" cy="4220280"/>
          </a:xfrm>
          <a:prstGeom prst="rect">
            <a:avLst/>
          </a:prstGeom>
          <a:ln>
            <a:noFill/>
          </a:ln>
        </p:spPr>
      </p:pic>
      <p:sp>
        <p:nvSpPr>
          <p:cNvPr id="352" name="CustomShape 2"/>
          <p:cNvSpPr/>
          <p:nvPr/>
        </p:nvSpPr>
        <p:spPr>
          <a:xfrm>
            <a:off x="360000" y="2468880"/>
            <a:ext cx="3571920" cy="455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Church Hill gets assigned to cluster 3 along with 50 other neighborhoods. 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It is the largest and most central cluster in the 3D PCA plot.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1554480" y="4663440"/>
            <a:ext cx="1929960" cy="1806480"/>
          </a:xfrm>
          <a:prstGeom prst="rect">
            <a:avLst/>
          </a:prstGeom>
          <a:ln>
            <a:noFill/>
          </a:ln>
        </p:spPr>
      </p:pic>
      <p:sp>
        <p:nvSpPr>
          <p:cNvPr id="354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12/21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360000" y="2325600"/>
            <a:ext cx="9359280" cy="4348080"/>
          </a:xfrm>
          <a:prstGeom prst="rect">
            <a:avLst/>
          </a:prstGeom>
          <a:ln>
            <a:noFill/>
          </a:ln>
        </p:spPr>
      </p:pic>
      <p:sp>
        <p:nvSpPr>
          <p:cNvPr id="357" name="TextShape 2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13/21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360000" y="2326680"/>
            <a:ext cx="9359280" cy="4345560"/>
          </a:xfrm>
          <a:prstGeom prst="rect">
            <a:avLst/>
          </a:prstGeom>
          <a:ln>
            <a:noFill/>
          </a:ln>
        </p:spPr>
      </p:pic>
      <p:sp>
        <p:nvSpPr>
          <p:cNvPr id="360" name="TextShape 2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14/21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2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1"/>
          <a:stretch/>
        </p:blipFill>
        <p:spPr>
          <a:xfrm>
            <a:off x="360000" y="2300760"/>
            <a:ext cx="9359280" cy="4397400"/>
          </a:xfrm>
          <a:prstGeom prst="rect">
            <a:avLst/>
          </a:prstGeom>
          <a:ln>
            <a:noFill/>
          </a:ln>
        </p:spPr>
      </p:pic>
      <p:sp>
        <p:nvSpPr>
          <p:cNvPr id="363" name="TextShape 2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15/21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3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1"/>
          <a:stretch/>
        </p:blipFill>
        <p:spPr>
          <a:xfrm>
            <a:off x="241920" y="2302560"/>
            <a:ext cx="9359280" cy="4372560"/>
          </a:xfrm>
          <a:prstGeom prst="rect">
            <a:avLst/>
          </a:prstGeom>
          <a:ln>
            <a:noFill/>
          </a:ln>
        </p:spPr>
      </p:pic>
      <p:sp>
        <p:nvSpPr>
          <p:cNvPr id="366" name="TextShape 2"/>
          <p:cNvSpPr txBox="1"/>
          <p:nvPr/>
        </p:nvSpPr>
        <p:spPr>
          <a:xfrm>
            <a:off x="822960" y="6858000"/>
            <a:ext cx="777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Church Hill belongs to this cluster so we will come back to this plot.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16/21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 - Ranked Retail Categories of Cluster 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360000" y="2304000"/>
            <a:ext cx="9359280" cy="4391280"/>
          </a:xfrm>
          <a:prstGeom prst="rect">
            <a:avLst/>
          </a:prstGeom>
          <a:ln>
            <a:noFill/>
          </a:ln>
        </p:spPr>
      </p:pic>
      <p:sp>
        <p:nvSpPr>
          <p:cNvPr id="370" name="TextShape 2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17/21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Analysis- Church Hill Compared to its Cluster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1"/>
          <a:stretch/>
        </p:blipFill>
        <p:spPr>
          <a:xfrm>
            <a:off x="360000" y="2434320"/>
            <a:ext cx="9359280" cy="4130640"/>
          </a:xfrm>
          <a:prstGeom prst="rect">
            <a:avLst/>
          </a:prstGeom>
          <a:ln>
            <a:noFill/>
          </a:ln>
        </p:spPr>
      </p:pic>
      <p:sp>
        <p:nvSpPr>
          <p:cNvPr id="373" name="TextShape 2"/>
          <p:cNvSpPr txBox="1"/>
          <p:nvPr/>
        </p:nvSpPr>
        <p:spPr>
          <a:xfrm>
            <a:off x="640080" y="6675120"/>
            <a:ext cx="77724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Categories in blue without red bars should open in Church Hill.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74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18/21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- Results for Church Hill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360000" y="1980000"/>
            <a:ext cx="45666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Coffee shop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Hotel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Pizza place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Bar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Cafe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Italian Restaurant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Seafood Restaurant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Gym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Clothing store</a:t>
            </a:r>
            <a:endParaRPr b="0" lang="en-US" sz="2400" spc="-1" strike="noStrike">
              <a:latin typeface="Arial"/>
            </a:endParaRPr>
          </a:p>
          <a:p>
            <a:pPr marL="448920" indent="-215640">
              <a:lnSpc>
                <a:spcPct val="150000"/>
              </a:lnSpc>
              <a:spcAft>
                <a:spcPts val="1414"/>
              </a:spcAft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  <a:ea typeface="DejaVu Sans"/>
              </a:rPr>
              <a:t>Sushi restaurant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4846320" y="1888560"/>
            <a:ext cx="4755240" cy="4603680"/>
          </a:xfrm>
          <a:prstGeom prst="rect">
            <a:avLst/>
          </a:prstGeom>
          <a:ln>
            <a:noFill/>
          </a:ln>
        </p:spPr>
      </p:pic>
      <p:sp>
        <p:nvSpPr>
          <p:cNvPr id="378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19/21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Background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60000" y="1980000"/>
            <a:ext cx="45666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Goal: Determine under-represented retail categories with a high likelihood of success for a growing neighborhood.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For whom:  Property managers, entrepreneurs, and existing retail business owners.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Where: Church Hill in Richmond, Virginia, a growing neighborhood.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How: Compare Church Hill retail to similar neighborhoods.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5155560" y="2788560"/>
            <a:ext cx="4566600" cy="3421800"/>
          </a:xfrm>
          <a:prstGeom prst="rect">
            <a:avLst/>
          </a:prstGeom>
          <a:ln>
            <a:noFill/>
          </a:ln>
        </p:spPr>
      </p:pic>
      <p:sp>
        <p:nvSpPr>
          <p:cNvPr id="297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2/21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– Validity of 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0" name="TextShape 2"/>
          <p:cNvSpPr txBox="1"/>
          <p:nvPr/>
        </p:nvSpPr>
        <p:spPr>
          <a:xfrm>
            <a:off x="211320" y="2216160"/>
            <a:ext cx="3812040" cy="455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Some retail venues seem to be missing from Foursquare.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Data sparsity made quality clustering difficult.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From personal experience with Church Hill I can say these results makes sense.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1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20/21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1"/>
          <a:stretch/>
        </p:blipFill>
        <p:spPr>
          <a:xfrm>
            <a:off x="4846680" y="1888560"/>
            <a:ext cx="4755240" cy="460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Conclusion – Further Work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4" name="CustomShape 2"/>
          <p:cNvSpPr/>
          <p:nvPr/>
        </p:nvSpPr>
        <p:spPr>
          <a:xfrm>
            <a:off x="360000" y="1980000"/>
            <a:ext cx="45666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TextShape 3"/>
          <p:cNvSpPr txBox="1"/>
          <p:nvPr/>
        </p:nvSpPr>
        <p:spPr>
          <a:xfrm>
            <a:off x="211680" y="2216160"/>
            <a:ext cx="3994560" cy="455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Try other clustering algorithms such as DBSCAN or entropy-weighted K-Means.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Reduce data sparsity by: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neighborhoods,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data about the neighborhoods,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… </a:t>
            </a: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adding more finely tuned retail subcategory information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386" name="TextShape 4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21/21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4846680" y="1888560"/>
            <a:ext cx="4755240" cy="460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Problem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359640" y="2787480"/>
            <a:ext cx="4566600" cy="3423960"/>
          </a:xfrm>
          <a:prstGeom prst="rect">
            <a:avLst/>
          </a:prstGeom>
          <a:ln>
            <a:noFill/>
          </a:ln>
        </p:spPr>
      </p:pic>
      <p:sp>
        <p:nvSpPr>
          <p:cNvPr id="300" name="CustomShape 2"/>
          <p:cNvSpPr/>
          <p:nvPr/>
        </p:nvSpPr>
        <p:spPr>
          <a:xfrm>
            <a:off x="5155920" y="1980000"/>
            <a:ext cx="45666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can we characterize the retail of Church Hill?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can we determine neighborhoods similar to Church Hill?</a:t>
            </a:r>
            <a:endParaRPr b="0" lang="en-US" sz="18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How will we compare Church Hill to these similar neighborhoods?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3/21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Introduction - Plan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60000" y="1980000"/>
            <a:ext cx="4566600" cy="50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5155560" y="2216160"/>
            <a:ext cx="4566600" cy="4566600"/>
          </a:xfrm>
          <a:prstGeom prst="rect">
            <a:avLst/>
          </a:prstGeom>
          <a:ln>
            <a:noFill/>
          </a:ln>
        </p:spPr>
      </p:pic>
      <p:sp>
        <p:nvSpPr>
          <p:cNvPr id="305" name="TextShape 3"/>
          <p:cNvSpPr txBox="1"/>
          <p:nvPr/>
        </p:nvSpPr>
        <p:spPr>
          <a:xfrm>
            <a:off x="210960" y="2216160"/>
            <a:ext cx="4715640" cy="455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Compile a list of retail categories present in many neighborhoods.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Machine Learning clustering to find neighborhoods similar to Church Hill.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Compare Church Hill retail categories to average frequency of retail categories in the cluster.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6" name="TextShape 4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4/21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830520" y="1979640"/>
            <a:ext cx="3625200" cy="240300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5626080" y="1979640"/>
            <a:ext cx="3625560" cy="240300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840600" y="4611960"/>
            <a:ext cx="3605040" cy="240300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5644080" y="4611960"/>
            <a:ext cx="3589920" cy="2403000"/>
          </a:xfrm>
          <a:prstGeom prst="rect">
            <a:avLst/>
          </a:prstGeom>
          <a:ln>
            <a:noFill/>
          </a:ln>
        </p:spPr>
      </p:pic>
      <p:sp>
        <p:nvSpPr>
          <p:cNvPr id="312" name="TextShape 2"/>
          <p:cNvSpPr txBox="1"/>
          <p:nvPr/>
        </p:nvSpPr>
        <p:spPr>
          <a:xfrm>
            <a:off x="1005840" y="197964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Baltimore, MD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TextShape 3"/>
          <p:cNvSpPr txBox="1"/>
          <p:nvPr/>
        </p:nvSpPr>
        <p:spPr>
          <a:xfrm>
            <a:off x="5760720" y="203112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Charlotte, 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4" name="TextShape 4"/>
          <p:cNvSpPr txBox="1"/>
          <p:nvPr/>
        </p:nvSpPr>
        <p:spPr>
          <a:xfrm>
            <a:off x="1097280" y="461196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Charlottesville,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5" name="TextShape 5"/>
          <p:cNvSpPr txBox="1"/>
          <p:nvPr/>
        </p:nvSpPr>
        <p:spPr>
          <a:xfrm>
            <a:off x="6035040" y="459144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Norfolk,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6" name="TextShape 6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5/21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853200" y="1979280"/>
            <a:ext cx="3579840" cy="240300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5631120" y="1979280"/>
            <a:ext cx="3615120" cy="240300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3"/>
          <a:stretch/>
        </p:blipFill>
        <p:spPr>
          <a:xfrm>
            <a:off x="840600" y="4613400"/>
            <a:ext cx="3605040" cy="239940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4"/>
          <a:stretch/>
        </p:blipFill>
        <p:spPr>
          <a:xfrm>
            <a:off x="5644080" y="4621680"/>
            <a:ext cx="3589920" cy="2382840"/>
          </a:xfrm>
          <a:prstGeom prst="rect">
            <a:avLst/>
          </a:prstGeom>
          <a:ln>
            <a:noFill/>
          </a:ln>
        </p:spPr>
      </p:pic>
      <p:sp>
        <p:nvSpPr>
          <p:cNvPr id="322" name="TextShape 2"/>
          <p:cNvSpPr txBox="1"/>
          <p:nvPr/>
        </p:nvSpPr>
        <p:spPr>
          <a:xfrm>
            <a:off x="1097280" y="203112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Raleigh, NC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TextShape 3"/>
          <p:cNvSpPr txBox="1"/>
          <p:nvPr/>
        </p:nvSpPr>
        <p:spPr>
          <a:xfrm>
            <a:off x="5852160" y="19792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Richmond,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4" name="TextShape 4"/>
          <p:cNvSpPr txBox="1"/>
          <p:nvPr/>
        </p:nvSpPr>
        <p:spPr>
          <a:xfrm>
            <a:off x="1097280" y="466344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Virginia Beach, VA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5" name="TextShape 5"/>
          <p:cNvSpPr txBox="1"/>
          <p:nvPr/>
        </p:nvSpPr>
        <p:spPr>
          <a:xfrm>
            <a:off x="5852160" y="46216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latin typeface="Arial"/>
              </a:rPr>
              <a:t>Washington, DC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6" name="TextShape 6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6/21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Foursquare Retail Venue 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8" name="" descr=""/>
          <p:cNvPicPr/>
          <p:nvPr/>
        </p:nvPicPr>
        <p:blipFill>
          <a:blip r:embed="rId1"/>
          <a:stretch/>
        </p:blipFill>
        <p:spPr>
          <a:xfrm>
            <a:off x="822960" y="1737360"/>
            <a:ext cx="8347680" cy="3832560"/>
          </a:xfrm>
          <a:prstGeom prst="rect">
            <a:avLst/>
          </a:prstGeom>
          <a:ln>
            <a:noFill/>
          </a:ln>
        </p:spPr>
      </p:pic>
      <p:sp>
        <p:nvSpPr>
          <p:cNvPr id="329" name="CustomShape 2"/>
          <p:cNvSpPr/>
          <p:nvPr/>
        </p:nvSpPr>
        <p:spPr>
          <a:xfrm>
            <a:off x="731520" y="5760720"/>
            <a:ext cx="8411760" cy="3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We've collected data on a total of 5740 retail venues from the eight cities and 747 neighborhoods.</a:t>
            </a:r>
            <a:endParaRPr b="0" lang="en-US" sz="1800" spc="-1" strike="noStrike">
              <a:solidFill>
                <a:srgbClr val="000000"/>
              </a:solidFill>
              <a:latin typeface="TimesNewRomanPSMT"/>
              <a:ea typeface="TimesNewRomanPSMT"/>
            </a:endParaRPr>
          </a:p>
        </p:txBody>
      </p:sp>
      <p:sp>
        <p:nvSpPr>
          <p:cNvPr id="330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7/21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Cleaning – Removing Small Neighborhoods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365760" y="1797840"/>
            <a:ext cx="9359280" cy="176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First we get rid of unwanted Foursquare venue entries.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Then we remove entire neighborhoods with less than 15 retail venues.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2c3e50"/>
                </a:solidFill>
                <a:latin typeface="Source Sans Pro Semibold"/>
                <a:ea typeface="DejaVu Sans"/>
              </a:rPr>
              <a:t>Now we have  106 neighborhoods to cluster.</a:t>
            </a:r>
            <a:endParaRPr b="0" lang="en-US" sz="1600" spc="-1" strike="noStrike">
              <a:latin typeface="Arial"/>
            </a:endParaRPr>
          </a:p>
          <a:p>
            <a:pPr marL="432000" indent="-32328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endParaRPr b="0" lang="en-US" sz="1600" spc="-1" strike="noStrike">
              <a:latin typeface="Arial"/>
            </a:endParaRPr>
          </a:p>
        </p:txBody>
      </p:sp>
      <p:pic>
        <p:nvPicPr>
          <p:cNvPr id="333" name="" descr=""/>
          <p:cNvPicPr/>
          <p:nvPr/>
        </p:nvPicPr>
        <p:blipFill>
          <a:blip r:embed="rId1"/>
          <a:stretch/>
        </p:blipFill>
        <p:spPr>
          <a:xfrm>
            <a:off x="91440" y="3108960"/>
            <a:ext cx="8939880" cy="3893760"/>
          </a:xfrm>
          <a:prstGeom prst="rect">
            <a:avLst/>
          </a:prstGeom>
          <a:ln>
            <a:noFill/>
          </a:ln>
        </p:spPr>
      </p:pic>
      <p:sp>
        <p:nvSpPr>
          <p:cNvPr id="334" name="TextShape 3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8/21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360000" y="301320"/>
            <a:ext cx="9359280" cy="95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  <a:ea typeface="DejaVu Sans"/>
              </a:rPr>
              <a:t>Data Preparation – Category Frequencies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978480" y="1753920"/>
            <a:ext cx="8073360" cy="4006080"/>
          </a:xfrm>
          <a:prstGeom prst="rect">
            <a:avLst/>
          </a:prstGeom>
          <a:ln>
            <a:noFill/>
          </a:ln>
        </p:spPr>
      </p:pic>
      <p:sp>
        <p:nvSpPr>
          <p:cNvPr id="337" name="CustomShape 2"/>
          <p:cNvSpPr/>
          <p:nvPr/>
        </p:nvSpPr>
        <p:spPr>
          <a:xfrm>
            <a:off x="548640" y="5930640"/>
            <a:ext cx="8868960" cy="3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TextShape 3"/>
          <p:cNvSpPr txBox="1"/>
          <p:nvPr/>
        </p:nvSpPr>
        <p:spPr>
          <a:xfrm>
            <a:off x="365760" y="5943600"/>
            <a:ext cx="9235440" cy="85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create a dummy column for each retail category and place a 1 in the corresponding venue row.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We group each neighborhood together and take the mean of the columns for a category frequency value.</a:t>
            </a:r>
            <a:endParaRPr b="0" lang="en-US" sz="16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Source Sans Pro"/>
                <a:ea typeface="DejaVu Sans"/>
              </a:rPr>
              <a:t>There are 309 retail categories represented by dummy columns.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39" name="TextShape 4"/>
          <p:cNvSpPr txBox="1"/>
          <p:nvPr/>
        </p:nvSpPr>
        <p:spPr>
          <a:xfrm>
            <a:off x="9235440" y="7041240"/>
            <a:ext cx="640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/>
            <a:r>
              <a:rPr b="0" lang="en-US" sz="1300" spc="-1" strike="noStrike">
                <a:latin typeface="Arial"/>
              </a:rPr>
              <a:t>9/21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Application>LibreOffice/6.4.7.2$MacOSX_X86_64 LibreOffice_project/639b8ac485750d5696d7590a72ef1b496725cfb5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2021-06-10T19:52:54Z</dcterms:created>
  <dc:creator/>
  <dc:description/>
  <dc:language>en-US</dc:language>
  <cp:lastModifiedBy/>
  <dcterms:modified xsi:type="dcterms:W3CDTF">2021-06-11T13:55:19Z</dcterms:modified>
  <cp:revision>9</cp:revision>
  <dc:subject/>
  <dc:title>Midnightblue</dc:title>
</cp:coreProperties>
</file>